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335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  <p:sldId id="275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4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7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leepbloop1213/AppliedDataScienceCapstone/blob/main/jupyter-labs-eda-dataviz.ipynb.jupyterlite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bleepbloop1213/AppliedDataScienceCapstone/blob/main/jupyter-labs-eda-sql-coursera_sqllite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leepbloop1213/AppliedDataScienceCapstone/blob/main/labs-jupyter-spacex-Data%20wrangling.ipynb" TargetMode="External"/><Relationship Id="rId11" Type="http://schemas.openxmlformats.org/officeDocument/2006/relationships/hyperlink" Target="https://github.com/bleepbloop1213/AppliedDataScienceCapstone/blob/main/SpaceX_Machine_Learning_Prediction_Part_5.jupyterlite.ipynb" TargetMode="External"/><Relationship Id="rId5" Type="http://schemas.openxmlformats.org/officeDocument/2006/relationships/hyperlink" Target="https://github.com/bleepbloop1213/AppliedDataScienceCapstone/blob/main/jupyter-labs-webscraping.ipynb" TargetMode="External"/><Relationship Id="rId10" Type="http://schemas.openxmlformats.org/officeDocument/2006/relationships/hyperlink" Target="https://github.com/bleepbloop1213/AppliedDataScienceCapstone/blob/main/spacex_dash_app.py" TargetMode="External"/><Relationship Id="rId4" Type="http://schemas.openxmlformats.org/officeDocument/2006/relationships/hyperlink" Target="https://github.com/bleepbloop1213/AppliedDataScienceCapstone/blob/main/jupyter-labs-spacex-data-collection-api.ipynb" TargetMode="External"/><Relationship Id="rId9" Type="http://schemas.openxmlformats.org/officeDocument/2006/relationships/hyperlink" Target="https://github.com/bleepbloop1213/AppliedDataScienceCapstone/blob/main/lab_jupyter_launch_site_location.jupyterlite.ipynb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Kush Neal Bansal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01/09/2024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5864"/>
            <a:ext cx="10515600" cy="96254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Created landing outcome label to track which launches landed successfully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determined success rate of 67%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8F8C5A-A51C-1ADC-8EC0-E8E71BC90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231207"/>
              </p:ext>
            </p:extLst>
          </p:nvPr>
        </p:nvGraphicFramePr>
        <p:xfrm>
          <a:off x="770011" y="2783062"/>
          <a:ext cx="439878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374">
                  <a:extLst>
                    <a:ext uri="{9D8B030D-6E8A-4147-A177-3AD203B41FA5}">
                      <a16:colId xmlns:a16="http://schemas.microsoft.com/office/drawing/2014/main" val="374957857"/>
                    </a:ext>
                  </a:extLst>
                </a:gridCol>
                <a:gridCol w="2428406">
                  <a:extLst>
                    <a:ext uri="{9D8B030D-6E8A-4147-A177-3AD203B41FA5}">
                      <a16:colId xmlns:a16="http://schemas.microsoft.com/office/drawing/2014/main" val="2099741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Landing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44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ASDS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Successful (drone ship)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705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ASDS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Failure (drone ship)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40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RTLS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Successful (ground pad)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38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RTLS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Failure (ground pad)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425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Ocean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Successful (ocean)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55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Ocean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Failure (ocean)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71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None </a:t>
                      </a:r>
                      <a:r>
                        <a:rPr lang="en-US" dirty="0" err="1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Failure to 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76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None ASDS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Failure to 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6916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D4D501-EE58-3545-D449-BCCED7F26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352097"/>
              </p:ext>
            </p:extLst>
          </p:nvPr>
        </p:nvGraphicFramePr>
        <p:xfrm>
          <a:off x="6096000" y="3485311"/>
          <a:ext cx="43987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640">
                  <a:extLst>
                    <a:ext uri="{9D8B030D-6E8A-4147-A177-3AD203B41FA5}">
                      <a16:colId xmlns:a16="http://schemas.microsoft.com/office/drawing/2014/main" val="2626080115"/>
                    </a:ext>
                  </a:extLst>
                </a:gridCol>
                <a:gridCol w="2833140">
                  <a:extLst>
                    <a:ext uri="{9D8B030D-6E8A-4147-A177-3AD203B41FA5}">
                      <a16:colId xmlns:a16="http://schemas.microsoft.com/office/drawing/2014/main" val="3713641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Launch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10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CCAFS SLC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Cape Canaveral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767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KSC LC 39A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Kennedy Space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771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VAFB SLC 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Vandenberg Air Force Base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181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Charts built primarily generated correlation between:</a:t>
            </a:r>
          </a:p>
          <a:p>
            <a:pPr lvl="1"/>
            <a:r>
              <a:rPr lang="en-US" dirty="0"/>
              <a:t>Launch Site, Flight Number, Payload Mass, Orbit</a:t>
            </a:r>
          </a:p>
          <a:p>
            <a:r>
              <a:rPr lang="en-US" dirty="0"/>
              <a:t>Additional charts show:</a:t>
            </a:r>
          </a:p>
          <a:p>
            <a:pPr lvl="1"/>
            <a:r>
              <a:rPr lang="en-US" dirty="0"/>
              <a:t>Success Rate over Time</a:t>
            </a:r>
          </a:p>
          <a:p>
            <a:pPr lvl="1"/>
            <a:r>
              <a:rPr lang="en-US" dirty="0"/>
              <a:t>Success Rate by Orbit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1E77562-17B9-FF68-136D-35A9DDA16D36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Correlation Charts</a:t>
            </a:r>
          </a:p>
          <a:p>
            <a:pPr lvl="1"/>
            <a:r>
              <a:rPr lang="en-US" dirty="0"/>
              <a:t>How do two variables relate</a:t>
            </a:r>
          </a:p>
          <a:p>
            <a:pPr lvl="1"/>
            <a:r>
              <a:rPr lang="en-US" dirty="0"/>
              <a:t>Generates visible trends</a:t>
            </a:r>
          </a:p>
          <a:p>
            <a:pPr lvl="1"/>
            <a:endParaRPr lang="en-US" dirty="0"/>
          </a:p>
          <a:p>
            <a:r>
              <a:rPr lang="en-US" dirty="0"/>
              <a:t>Success Rate Graphs</a:t>
            </a:r>
          </a:p>
          <a:p>
            <a:pPr lvl="1"/>
            <a:r>
              <a:rPr lang="en-US" dirty="0"/>
              <a:t>Visualize what has worked and what has not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620381"/>
            <a:ext cx="9745589" cy="2360691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pPr lvl="1"/>
            <a:r>
              <a:rPr lang="en-US" dirty="0"/>
              <a:t>Unique Launch Sites</a:t>
            </a:r>
          </a:p>
          <a:p>
            <a:pPr lvl="1"/>
            <a:r>
              <a:rPr lang="en-US" dirty="0"/>
              <a:t>Cape Canaveral records</a:t>
            </a:r>
          </a:p>
          <a:p>
            <a:pPr lvl="1"/>
            <a:r>
              <a:rPr lang="en-US" dirty="0"/>
              <a:t>Payloads by NASA</a:t>
            </a:r>
          </a:p>
          <a:p>
            <a:pPr lvl="1"/>
            <a:r>
              <a:rPr lang="en-US" dirty="0"/>
              <a:t>Booster F9 v1.1 Payload</a:t>
            </a:r>
          </a:p>
          <a:p>
            <a:pPr lvl="1"/>
            <a:r>
              <a:rPr lang="en-US" dirty="0"/>
              <a:t>First successful ground pad landing</a:t>
            </a:r>
          </a:p>
          <a:p>
            <a:pPr lvl="1"/>
            <a:r>
              <a:rPr lang="en-US" dirty="0"/>
              <a:t>Boosters with drone ship success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Mission Outcome Statistics</a:t>
            </a:r>
          </a:p>
          <a:p>
            <a:pPr lvl="1"/>
            <a:r>
              <a:rPr lang="en-US" dirty="0"/>
              <a:t>Boosters that carried Max payloads</a:t>
            </a:r>
          </a:p>
          <a:p>
            <a:pPr lvl="1"/>
            <a:r>
              <a:rPr lang="en-US" dirty="0"/>
              <a:t>2015 Drone Ship landing failures</a:t>
            </a:r>
          </a:p>
          <a:p>
            <a:pPr lvl="1"/>
            <a:r>
              <a:rPr lang="en-US" dirty="0"/>
              <a:t>Ranked landing outcomes (6/4/2010 – 3/20/2017)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EE69A5D-F2A2-EC4C-E0E9-FD75DA1749E6}"/>
              </a:ext>
            </a:extLst>
          </p:cNvPr>
          <p:cNvSpPr txBox="1">
            <a:spLocks/>
          </p:cNvSpPr>
          <p:nvPr/>
        </p:nvSpPr>
        <p:spPr>
          <a:xfrm>
            <a:off x="927382" y="1710814"/>
            <a:ext cx="10515600" cy="19372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SQL queries are more readable and understandable</a:t>
            </a:r>
          </a:p>
          <a:p>
            <a:pPr marL="0" indent="0" algn="ctr">
              <a:buNone/>
            </a:pPr>
            <a:r>
              <a:rPr lang="en-US" dirty="0"/>
              <a:t>Can provide data analysis and summaries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DCC5E94-2F5A-695A-846C-8A7B3FFCF5CE}"/>
              </a:ext>
            </a:extLst>
          </p:cNvPr>
          <p:cNvSpPr txBox="1">
            <a:spLocks/>
          </p:cNvSpPr>
          <p:nvPr/>
        </p:nvSpPr>
        <p:spPr>
          <a:xfrm>
            <a:off x="385004" y="3088750"/>
            <a:ext cx="10515600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Query Summary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allows users to visualize geospatial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Elements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– provides a circle of where the coordinates are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– provides a pin with name of location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provides number of markers in one area if they are close together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200" dirty="0" err="1"/>
              <a:t>Plotly</a:t>
            </a:r>
            <a:r>
              <a:rPr lang="en-US" sz="2200" dirty="0"/>
              <a:t> Dash allows you to build shareable, interactive dashboards</a:t>
            </a:r>
          </a:p>
          <a:p>
            <a:r>
              <a:rPr lang="en-US" sz="2200" dirty="0"/>
              <a:t>Dropdown menu to select all launch sites and drill down to specific launch site</a:t>
            </a:r>
          </a:p>
          <a:p>
            <a:r>
              <a:rPr lang="en-US" sz="2200" dirty="0"/>
              <a:t>Pie Chart</a:t>
            </a:r>
          </a:p>
          <a:p>
            <a:pPr lvl="1"/>
            <a:r>
              <a:rPr lang="en-US" sz="1800" dirty="0"/>
              <a:t>All Landing Sites – provides success rate of each landing site from total successes</a:t>
            </a:r>
          </a:p>
          <a:p>
            <a:pPr lvl="1"/>
            <a:r>
              <a:rPr lang="en-US" sz="1800" dirty="0"/>
              <a:t>Filtered landing site – provides percent of success and failures at specific landing site</a:t>
            </a:r>
          </a:p>
          <a:p>
            <a:r>
              <a:rPr lang="en-US" sz="2200" dirty="0"/>
              <a:t>Payload Mass vs Launch Outcome Correlation</a:t>
            </a:r>
          </a:p>
          <a:p>
            <a:pPr lvl="1"/>
            <a:r>
              <a:rPr lang="en-US" sz="1800" dirty="0"/>
              <a:t>Provides booster versions that are interactable</a:t>
            </a:r>
          </a:p>
          <a:p>
            <a:pPr lvl="1"/>
            <a:r>
              <a:rPr lang="en-US" sz="1800" dirty="0"/>
              <a:t>Provides Payload slider to adjust Payload Mass</a:t>
            </a:r>
          </a:p>
          <a:p>
            <a:pPr lvl="1"/>
            <a:r>
              <a:rPr lang="en-US" sz="1800" dirty="0"/>
              <a:t>Filters to specific landing site when dashboard is changed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5801"/>
            <a:ext cx="6282887" cy="524981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Methods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– similar to linear regression; used for discrete target field to create decision boundaries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Machines – classifies by finding a separator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Trees – map out possible decision paths and probabilities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 – classifies data points based on similarity to other data 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Refinement with hyperparameters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uses different combinations of hyperparameters to train and evaluate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 – percent of labels that exactly match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– matrix that shows what the model guessed correctly and incorrectly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BFA7CE-299B-F221-5E78-D9969194F9C7}"/>
              </a:ext>
            </a:extLst>
          </p:cNvPr>
          <p:cNvSpPr/>
          <p:nvPr/>
        </p:nvSpPr>
        <p:spPr>
          <a:xfrm>
            <a:off x="7225259" y="1575377"/>
            <a:ext cx="406035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Train-Test-Split: Split the data into training and testing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7DDD5F-A08A-8CE1-23D8-CC9399F020ED}"/>
              </a:ext>
            </a:extLst>
          </p:cNvPr>
          <p:cNvSpPr/>
          <p:nvPr/>
        </p:nvSpPr>
        <p:spPr>
          <a:xfrm>
            <a:off x="7225259" y="2798868"/>
            <a:ext cx="406035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– Train each model on the training 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6A4DE3-7157-D967-9528-DE955A06794B}"/>
              </a:ext>
            </a:extLst>
          </p:cNvPr>
          <p:cNvSpPr/>
          <p:nvPr/>
        </p:nvSpPr>
        <p:spPr>
          <a:xfrm>
            <a:off x="7225259" y="4022359"/>
            <a:ext cx="406035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– Test how well the model predicts the values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84CFEB-41AA-BBDF-6C3B-4AA7CB969858}"/>
              </a:ext>
            </a:extLst>
          </p:cNvPr>
          <p:cNvSpPr/>
          <p:nvPr/>
        </p:nvSpPr>
        <p:spPr>
          <a:xfrm>
            <a:off x="7225259" y="5245849"/>
            <a:ext cx="4060352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 – use statistical scores to determine accuracy and compare models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3FF423B-9006-5518-D7AA-CE4F487BA1AE}"/>
              </a:ext>
            </a:extLst>
          </p:cNvPr>
          <p:cNvSpPr/>
          <p:nvPr/>
        </p:nvSpPr>
        <p:spPr>
          <a:xfrm>
            <a:off x="11421989" y="2008682"/>
            <a:ext cx="646559" cy="37175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23205"/>
            <a:ext cx="4783987" cy="49040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Correlates flight number and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 represents landing success (1) and landing failure (0)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success rate the higher the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Cape Canaveral is the most popular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73250E09-364D-91BB-93B8-FC3F0C18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596" y="1445252"/>
            <a:ext cx="556337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19425" y="1472754"/>
            <a:ext cx="3932238" cy="47536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Correlates Payload Mass to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Cape Canaveral launches with at least 12,500kg payloads tend to succeed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Vandenberg does not exceed 10,000kg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Vandenberg launches with 10,000kg payloads tend to succeed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27BCE7CB-439C-7087-A571-CF66EE06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304" y="1472754"/>
            <a:ext cx="5706271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68731" y="6025573"/>
            <a:ext cx="11448645" cy="77904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Conclusions 					Average Success Rate by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are successful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CD30686B-9D3E-6D4B-44B2-BF10A33C3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3011"/>
            <a:ext cx="5668166" cy="441069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9F2748-267D-16DC-8FF1-51107747A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901676"/>
              </p:ext>
            </p:extLst>
          </p:nvPr>
        </p:nvGraphicFramePr>
        <p:xfrm>
          <a:off x="1397926" y="1346002"/>
          <a:ext cx="3593799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35">
                  <a:extLst>
                    <a:ext uri="{9D8B030D-6E8A-4147-A177-3AD203B41FA5}">
                      <a16:colId xmlns:a16="http://schemas.microsoft.com/office/drawing/2014/main" val="3589932531"/>
                    </a:ext>
                  </a:extLst>
                </a:gridCol>
                <a:gridCol w="2782964">
                  <a:extLst>
                    <a:ext uri="{9D8B030D-6E8A-4147-A177-3AD203B41FA5}">
                      <a16:colId xmlns:a16="http://schemas.microsoft.com/office/drawing/2014/main" val="703582952"/>
                    </a:ext>
                  </a:extLst>
                </a:gridCol>
              </a:tblGrid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Orbit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221494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ES-L1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Lagrange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40993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GEO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Geosynchronous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310535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GTO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Geostationary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024896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HEO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Highly </a:t>
                      </a:r>
                      <a:r>
                        <a:rPr lang="en-US" dirty="0" err="1"/>
                        <a:t>Eliptical</a:t>
                      </a:r>
                      <a:r>
                        <a:rPr lang="en-US" dirty="0"/>
                        <a:t>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099852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ISS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Space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66659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LEO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Earth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887566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MEO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 Earth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465302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Polar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316714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Solar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96356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Sun-synchronous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656945"/>
                  </a:ext>
                </a:extLst>
              </a:tr>
              <a:tr h="299861">
                <a:tc>
                  <a:txBody>
                    <a:bodyPr/>
                    <a:lstStyle/>
                    <a:p>
                      <a:r>
                        <a:rPr lang="en-US" dirty="0"/>
                        <a:t>VLEO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Low Earth Orbit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07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64939"/>
            <a:ext cx="4970389" cy="463932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Correlates flight number and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Fewer failures as flight number increases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are more popular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3C462F61-E37E-3A01-5714-B26AF3D3D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64939"/>
            <a:ext cx="547763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8730" y="1384339"/>
            <a:ext cx="4391269" cy="46412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 between payload mass and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payloads are greater than 13,000kg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payloads are between 3,000 and 8,000kg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payloads are less than 6,000kg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16481C95-DD03-AFA9-A910-F8740CA0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918" y="1338619"/>
            <a:ext cx="5858693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launch success over time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Exponentially growing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Slight dip from 2017-2019 but could recover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line graph with numbers and a line&#10;&#10;Description automatically generated">
            <a:extLst>
              <a:ext uri="{FF2B5EF4-FFF2-40B4-BE49-F238E27FC236}">
                <a16:creationId xmlns:a16="http://schemas.microsoft.com/office/drawing/2014/main" id="{9D865DB6-3BF9-23D1-6C97-23DD5B8D2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396" y="1689760"/>
            <a:ext cx="5611008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Common SQL Terminology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631376E-8564-93DD-F423-AE156DB50CBE}"/>
              </a:ext>
            </a:extLst>
          </p:cNvPr>
          <p:cNvSpPr txBox="1">
            <a:spLocks/>
          </p:cNvSpPr>
          <p:nvPr/>
        </p:nvSpPr>
        <p:spPr>
          <a:xfrm>
            <a:off x="770010" y="1667885"/>
            <a:ext cx="10515599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Query – a line of code that does something to a 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– a command that allows user to execute SQL queries in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SELECT – picks columns from the data 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FROM – data table you are pulling from (in this case,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SPACEXTABLE)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WHERE – filters data 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GROUP BY – group like rows by a specific column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ORDER BY – orders final table by a specific column (DESC or ASC)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898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631376E-8564-93DD-F423-AE156DB50CBE}"/>
              </a:ext>
            </a:extLst>
          </p:cNvPr>
          <p:cNvSpPr txBox="1">
            <a:spLocks/>
          </p:cNvSpPr>
          <p:nvPr/>
        </p:nvSpPr>
        <p:spPr>
          <a:xfrm>
            <a:off x="770011" y="166788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%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sql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SELECT DISTINCT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Launch_Site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FROM SPACEXTABLE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Explanation: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Pulls names of launch sites from the SPACEXTABLE table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200" dirty="0">
                <a:latin typeface="Abadi" panose="020B0604020104020204" pitchFamily="34" charset="0"/>
              </a:rPr>
              <a:t>Distinct prevents any duplication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2089879B-F10E-DF1F-5501-7A0350D47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599" y="2196799"/>
            <a:ext cx="2639030" cy="32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04CD951-24A9-3BF3-6BDE-F2021504ADCE}"/>
              </a:ext>
            </a:extLst>
          </p:cNvPr>
          <p:cNvSpPr txBox="1">
            <a:spLocks/>
          </p:cNvSpPr>
          <p:nvPr/>
        </p:nvSpPr>
        <p:spPr>
          <a:xfrm>
            <a:off x="770011" y="166788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200" dirty="0">
                <a:latin typeface="Arial Unicode MS" panose="020B0604020202020204" pitchFamily="34" charset="-128"/>
              </a:rPr>
              <a:t>%</a:t>
            </a:r>
            <a:r>
              <a:rPr lang="en-US" altLang="en-US" sz="2200" dirty="0" err="1">
                <a:latin typeface="Arial Unicode MS" panose="020B0604020202020204" pitchFamily="34" charset="-128"/>
              </a:rPr>
              <a:t>sql</a:t>
            </a:r>
            <a:r>
              <a:rPr lang="en-US" altLang="en-US" sz="2200" dirty="0">
                <a:latin typeface="Arial Unicode MS" panose="020B0604020202020204" pitchFamily="34" charset="-128"/>
              </a:rPr>
              <a:t> SELECT *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200" dirty="0">
                <a:latin typeface="Arial Unicode MS" panose="020B0604020202020204" pitchFamily="34" charset="-128"/>
              </a:rPr>
              <a:t>FROM SPACEXTABLE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200" dirty="0">
                <a:latin typeface="Arial Unicode MS" panose="020B0604020202020204" pitchFamily="34" charset="-128"/>
              </a:rPr>
              <a:t>WHERE </a:t>
            </a:r>
            <a:r>
              <a:rPr lang="en-US" altLang="en-US" sz="2200" dirty="0" err="1">
                <a:latin typeface="Arial Unicode MS" panose="020B0604020202020204" pitchFamily="34" charset="-128"/>
              </a:rPr>
              <a:t>Launch_Site</a:t>
            </a:r>
            <a:r>
              <a:rPr lang="en-US" altLang="en-US" sz="2200" dirty="0">
                <a:latin typeface="Arial Unicode MS" panose="020B0604020202020204" pitchFamily="34" charset="-128"/>
              </a:rPr>
              <a:t> LIKE “%CCA%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altLang="en-US" sz="2200" dirty="0">
                <a:latin typeface="Arial Unicode MS" panose="020B0604020202020204" pitchFamily="34" charset="-128"/>
              </a:rPr>
              <a:t>LIMIT 5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76E852E-5C07-9BD3-C63F-C8FD9E2F911E}"/>
              </a:ext>
            </a:extLst>
          </p:cNvPr>
          <p:cNvSpPr txBox="1">
            <a:spLocks/>
          </p:cNvSpPr>
          <p:nvPr/>
        </p:nvSpPr>
        <p:spPr>
          <a:xfrm>
            <a:off x="5626491" y="153580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Pulls all rows (*) from the SPACEXTABLE table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Filters data to find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rows that have CCA in them; % signs let text come before or after CCA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statement decreases the results to just the first five rows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altLang="en-US" sz="2200" dirty="0"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FD5B3A7-6772-9F1D-8ADF-0BF5ECD3D35E}"/>
              </a:ext>
            </a:extLst>
          </p:cNvPr>
          <p:cNvSpPr txBox="1">
            <a:spLocks/>
          </p:cNvSpPr>
          <p:nvPr/>
        </p:nvSpPr>
        <p:spPr>
          <a:xfrm>
            <a:off x="770011" y="1667884"/>
            <a:ext cx="5325990" cy="48649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%</a:t>
            </a:r>
            <a:r>
              <a:rPr lang="en-US" sz="1600" dirty="0" err="1">
                <a:latin typeface="Abadi" panose="020B0604020104020204" pitchFamily="34" charset="0"/>
              </a:rPr>
              <a:t>sql</a:t>
            </a:r>
            <a:r>
              <a:rPr lang="en-US" sz="1600" dirty="0">
                <a:latin typeface="Abadi" panose="020B0604020104020204" pitchFamily="34" charset="0"/>
              </a:rPr>
              <a:t> SELECT </a:t>
            </a:r>
            <a:r>
              <a:rPr lang="en-US" sz="1600" dirty="0" err="1"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latin typeface="Abadi" panose="020B0604020104020204" pitchFamily="34" charset="0"/>
              </a:rPr>
              <a:t>, sum(PAYLOAD_MASS__KG_)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FROM SPACEXTABLE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WHERE Customer = "NASA (CRS)"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GROUP BY </a:t>
            </a:r>
            <a:r>
              <a:rPr lang="en-US" sz="1600" dirty="0" err="1"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ORDER BY 2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Groups data by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sums Payload column based on its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Filters to NASA customers only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Orders by the summed column 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94DF0DBF-AEC3-BADE-6A21-CCA483275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002" y="1412240"/>
            <a:ext cx="2619407" cy="53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AC032EA-E8B3-7308-CBD2-7C1E6965E604}"/>
              </a:ext>
            </a:extLst>
          </p:cNvPr>
          <p:cNvSpPr txBox="1">
            <a:spLocks/>
          </p:cNvSpPr>
          <p:nvPr/>
        </p:nvSpPr>
        <p:spPr>
          <a:xfrm>
            <a:off x="6027811" y="1671060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AAF7A4D-F25C-EACE-9F7F-12F7CA97B438}"/>
              </a:ext>
            </a:extLst>
          </p:cNvPr>
          <p:cNvSpPr txBox="1">
            <a:spLocks/>
          </p:cNvSpPr>
          <p:nvPr/>
        </p:nvSpPr>
        <p:spPr>
          <a:xfrm>
            <a:off x="770011" y="166788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%</a:t>
            </a:r>
            <a:r>
              <a:rPr lang="en-US" sz="1600" dirty="0" err="1">
                <a:latin typeface="Abadi" panose="020B0604020104020204" pitchFamily="34" charset="0"/>
              </a:rPr>
              <a:t>sql</a:t>
            </a:r>
            <a:r>
              <a:rPr lang="en-US" sz="1600" dirty="0">
                <a:latin typeface="Abadi" panose="020B0604020104020204" pitchFamily="34" charset="0"/>
              </a:rPr>
              <a:t> SELECT AVG(PAYLOAD_MASS__KG_) 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FROM SPACEXTABLE 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WHERE </a:t>
            </a:r>
            <a:r>
              <a:rPr lang="en-US" sz="1600" dirty="0" err="1"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latin typeface="Abadi" panose="020B0604020104020204" pitchFamily="34" charset="0"/>
              </a:rPr>
              <a:t> LIKE "F9 v1.1%"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Selects the average of the Payload from the table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averages data with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F9 v1.1</a:t>
            </a:r>
          </a:p>
        </p:txBody>
      </p:sp>
      <p:pic>
        <p:nvPicPr>
          <p:cNvPr id="10" name="Picture 9" descr="A close up of a number&#10;&#10;Description automatically generated">
            <a:extLst>
              <a:ext uri="{FF2B5EF4-FFF2-40B4-BE49-F238E27FC236}">
                <a16:creationId xmlns:a16="http://schemas.microsoft.com/office/drawing/2014/main" id="{773E901F-3354-E8DC-F2B5-CBCF7A86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18" y="2490435"/>
            <a:ext cx="4829513" cy="14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660B076-95BD-29F9-D53D-B90E03242C8F}"/>
              </a:ext>
            </a:extLst>
          </p:cNvPr>
          <p:cNvSpPr txBox="1">
            <a:spLocks/>
          </p:cNvSpPr>
          <p:nvPr/>
        </p:nvSpPr>
        <p:spPr>
          <a:xfrm>
            <a:off x="6027811" y="1671060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5122824-42D9-04D4-DF0D-877C775E2D8F}"/>
              </a:ext>
            </a:extLst>
          </p:cNvPr>
          <p:cNvSpPr txBox="1">
            <a:spLocks/>
          </p:cNvSpPr>
          <p:nvPr/>
        </p:nvSpPr>
        <p:spPr>
          <a:xfrm>
            <a:off x="770011" y="166788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%</a:t>
            </a:r>
            <a:r>
              <a:rPr lang="en-US" sz="1600" dirty="0" err="1">
                <a:latin typeface="Abadi" panose="020B0604020104020204" pitchFamily="34" charset="0"/>
              </a:rPr>
              <a:t>sql</a:t>
            </a:r>
            <a:r>
              <a:rPr lang="en-US" sz="1600" dirty="0">
                <a:latin typeface="Abadi" panose="020B0604020104020204" pitchFamily="34" charset="0"/>
              </a:rPr>
              <a:t> SELECT min(Date)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FROM SPACEXTABLE 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WHERE 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 LIKE "%ground pad%"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Selects the earliest date from the table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Filters data to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having “ground pad” in the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C45148-FD44-8945-D610-DCB1AC78D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011" y="1763044"/>
            <a:ext cx="3506029" cy="226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CC276CF-4682-A3C2-F613-1DD4A412B792}"/>
              </a:ext>
            </a:extLst>
          </p:cNvPr>
          <p:cNvSpPr txBox="1">
            <a:spLocks/>
          </p:cNvSpPr>
          <p:nvPr/>
        </p:nvSpPr>
        <p:spPr>
          <a:xfrm>
            <a:off x="6027811" y="1671060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859BCEE-FAF5-69E1-1F58-1FF906CD0058}"/>
              </a:ext>
            </a:extLst>
          </p:cNvPr>
          <p:cNvSpPr txBox="1">
            <a:spLocks/>
          </p:cNvSpPr>
          <p:nvPr/>
        </p:nvSpPr>
        <p:spPr>
          <a:xfrm>
            <a:off x="770011" y="166788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%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Booster_Version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FROM SPACEXTABLE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WHERE (PAYLOAD_MASS__KG_ &gt; 4000 and PAYLOAD_MASS__KG_ &lt; 6000)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Landing_Outcome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LIKE '%drone ship%’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Landing_Outcome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LIKE 'Success%'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table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Filters for Payload between 4,000kg and 6,000kg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Filters Landing Outcome to a success and drone ship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ADBD9FC-622C-4050-959A-EA7E065F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776" y="2412260"/>
            <a:ext cx="2964904" cy="349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94086"/>
            <a:ext cx="7000874" cy="49252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SpaceX data to determine cost of rockets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Data analysis and Machine Learning to analyze and predict success factors for SpaceX launches and First Stage recovery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Orbit, Launch Site, and Payload Mass are among the top variables that affect mission success and First Stage recovery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models can predict success at 83%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D4596602-DE2A-000E-EE0A-492A5F071186}"/>
              </a:ext>
            </a:extLst>
          </p:cNvPr>
          <p:cNvSpPr txBox="1">
            <a:spLocks/>
          </p:cNvSpPr>
          <p:nvPr/>
        </p:nvSpPr>
        <p:spPr>
          <a:xfrm>
            <a:off x="6027811" y="1671060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48BC3D9-E9FC-5CAA-F1E8-98507C335F31}"/>
              </a:ext>
            </a:extLst>
          </p:cNvPr>
          <p:cNvSpPr txBox="1">
            <a:spLocks/>
          </p:cNvSpPr>
          <p:nvPr/>
        </p:nvSpPr>
        <p:spPr>
          <a:xfrm>
            <a:off x="770011" y="166788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%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SELECT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Mission_Outcome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, count(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Mission_Outcome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FROM SPACEXTABLE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GROUP BY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Mission_Outcome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Groups by possible mission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Selects number of mission outcome events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6CFB1D5-97C2-DE44-3642-9A46E473B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580" y="2290762"/>
            <a:ext cx="6265020" cy="23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B33F194-A9DD-03F4-6B68-8AF8F45C1674}"/>
              </a:ext>
            </a:extLst>
          </p:cNvPr>
          <p:cNvSpPr txBox="1">
            <a:spLocks/>
          </p:cNvSpPr>
          <p:nvPr/>
        </p:nvSpPr>
        <p:spPr>
          <a:xfrm>
            <a:off x="6027811" y="1671060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7876303-7EE3-BD5F-B8C2-F183F82AA98B}"/>
              </a:ext>
            </a:extLst>
          </p:cNvPr>
          <p:cNvSpPr txBox="1">
            <a:spLocks/>
          </p:cNvSpPr>
          <p:nvPr/>
        </p:nvSpPr>
        <p:spPr>
          <a:xfrm>
            <a:off x="770011" y="166788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%</a:t>
            </a:r>
            <a:r>
              <a:rPr lang="en-US" sz="1600" dirty="0" err="1">
                <a:latin typeface="Abadi" panose="020B0604020104020204" pitchFamily="34" charset="0"/>
              </a:rPr>
              <a:t>sql</a:t>
            </a:r>
            <a:r>
              <a:rPr lang="en-US" sz="1600" dirty="0">
                <a:latin typeface="Abadi" panose="020B0604020104020204" pitchFamily="34" charset="0"/>
              </a:rPr>
              <a:t> SELECT distinct </a:t>
            </a:r>
            <a:r>
              <a:rPr lang="en-US" sz="1600" dirty="0" err="1"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latin typeface="Abadi" panose="020B0604020104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FROM SPACEXTABLE 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WHERE PAYLOAD_MASS__KG_ in (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	SELECT MAX(PAYLOAD_MASS__KG_) 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	FROM SPACEXTABLE)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without any repeats from table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Uses sub-query to get highest maximum payload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Filters to only select boosters that have pulled maximum payload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A4FE0BD7-F289-7E49-F8B6-9BE217D8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226" y="1490107"/>
            <a:ext cx="1699974" cy="51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F75EDE1-3EE9-A4B9-0170-77F96EC4883A}"/>
              </a:ext>
            </a:extLst>
          </p:cNvPr>
          <p:cNvSpPr txBox="1">
            <a:spLocks/>
          </p:cNvSpPr>
          <p:nvPr/>
        </p:nvSpPr>
        <p:spPr>
          <a:xfrm>
            <a:off x="6027811" y="1671060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8D4A105-53A8-DD49-BEA0-15298873E99E}"/>
              </a:ext>
            </a:extLst>
          </p:cNvPr>
          <p:cNvSpPr txBox="1">
            <a:spLocks/>
          </p:cNvSpPr>
          <p:nvPr/>
        </p:nvSpPr>
        <p:spPr>
          <a:xfrm>
            <a:off x="770011" y="166788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%</a:t>
            </a:r>
            <a:r>
              <a:rPr lang="en-US" sz="1600" dirty="0" err="1">
                <a:latin typeface="Abadi" panose="020B0604020104020204" pitchFamily="34" charset="0"/>
              </a:rPr>
              <a:t>sql</a:t>
            </a:r>
            <a:r>
              <a:rPr lang="en-US" sz="1600" dirty="0">
                <a:latin typeface="Abadi" panose="020B0604020104020204" pitchFamily="34" charset="0"/>
              </a:rPr>
              <a:t> SELECT </a:t>
            </a:r>
            <a:r>
              <a:rPr lang="en-US" sz="1600" dirty="0" err="1">
                <a:latin typeface="Abadi" panose="020B0604020104020204" pitchFamily="34" charset="0"/>
              </a:rPr>
              <a:t>substr</a:t>
            </a:r>
            <a:r>
              <a:rPr lang="en-US" sz="1600" dirty="0">
                <a:latin typeface="Abadi" panose="020B0604020104020204" pitchFamily="34" charset="0"/>
              </a:rPr>
              <a:t>(Date,6,2) AS 'Month Name', 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, </a:t>
            </a:r>
            <a:r>
              <a:rPr lang="en-US" sz="1600" dirty="0" err="1"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latin typeface="Abadi" panose="020B0604020104020204" pitchFamily="34" charset="0"/>
              </a:rPr>
              <a:t>, </a:t>
            </a:r>
            <a:r>
              <a:rPr lang="en-US" sz="1600" dirty="0" err="1">
                <a:latin typeface="Abadi" panose="020B0604020104020204" pitchFamily="34" charset="0"/>
              </a:rPr>
              <a:t>Launch_Site</a:t>
            </a:r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FROM SPACEXTABLE 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WHERE 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 = 'Failure (drone ship)' AND </a:t>
            </a:r>
            <a:r>
              <a:rPr lang="en-US" sz="1600" dirty="0" err="1">
                <a:latin typeface="Abadi" panose="020B0604020104020204" pitchFamily="34" charset="0"/>
              </a:rPr>
              <a:t>substr</a:t>
            </a:r>
            <a:r>
              <a:rPr lang="en-US" sz="1600" dirty="0">
                <a:latin typeface="Abadi" panose="020B0604020104020204" pitchFamily="34" charset="0"/>
              </a:rPr>
              <a:t>(Date,0,5)='2015'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Filters to failed drone ship landing outcomes that occurred in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Selects month it occurred, landing outcome, booster, and launch site</a:t>
            </a: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09FC402F-430C-6DE5-C9DA-A786F6B48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94" y="3101471"/>
            <a:ext cx="5203549" cy="10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2D6B09B-39D7-CADA-EF87-0C3B1A574D41}"/>
              </a:ext>
            </a:extLst>
          </p:cNvPr>
          <p:cNvSpPr txBox="1">
            <a:spLocks/>
          </p:cNvSpPr>
          <p:nvPr/>
        </p:nvSpPr>
        <p:spPr>
          <a:xfrm>
            <a:off x="6027811" y="1671060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13B19EF-C461-007A-C951-48868F5124A8}"/>
              </a:ext>
            </a:extLst>
          </p:cNvPr>
          <p:cNvSpPr txBox="1">
            <a:spLocks/>
          </p:cNvSpPr>
          <p:nvPr/>
        </p:nvSpPr>
        <p:spPr>
          <a:xfrm>
            <a:off x="770011" y="166788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%</a:t>
            </a:r>
            <a:r>
              <a:rPr lang="en-US" sz="1600" dirty="0" err="1">
                <a:latin typeface="Abadi" panose="020B0604020104020204" pitchFamily="34" charset="0"/>
              </a:rPr>
              <a:t>sql</a:t>
            </a:r>
            <a:r>
              <a:rPr lang="en-US" sz="1600" dirty="0">
                <a:latin typeface="Abadi" panose="020B0604020104020204" pitchFamily="34" charset="0"/>
              </a:rPr>
              <a:t> SELECT 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, COUNT(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) 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FROM SPACEXTABLE 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WHERE (Date &gt; '2010-06-04' and Date &lt; '2017-03-20’) 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GROUP BY 1 </a:t>
            </a:r>
          </a:p>
          <a:p>
            <a:pPr marL="0" indent="0">
              <a:buNone/>
            </a:pPr>
            <a:r>
              <a:rPr lang="en-US" sz="1600" dirty="0">
                <a:latin typeface="Abadi" panose="020B0604020104020204" pitchFamily="34" charset="0"/>
              </a:rPr>
              <a:t>ORDER BY 2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Filters table to fall in between 6/4/2010 – 3/20/2017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lowest to highest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Groups by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0" name="Picture 9" descr="A screenshot of a number of text&#10;&#10;Description automatically generated">
            <a:extLst>
              <a:ext uri="{FF2B5EF4-FFF2-40B4-BE49-F238E27FC236}">
                <a16:creationId xmlns:a16="http://schemas.microsoft.com/office/drawing/2014/main" id="{A6E94E0C-5A29-D8D3-407E-709D56357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999" y="2219156"/>
            <a:ext cx="3715572" cy="29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8411" y="1378585"/>
            <a:ext cx="46147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Map shows Launch Site locations</a:t>
            </a:r>
          </a:p>
          <a:p>
            <a:pPr marL="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Launch sites are all coastal</a:t>
            </a:r>
          </a:p>
          <a:p>
            <a:pPr marL="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Florida contains multiple launch sites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98126794-A1E7-7F5D-6FCE-CD56362D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761" y="2692683"/>
            <a:ext cx="6858744" cy="38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78927"/>
            <a:ext cx="1022310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launches take place in Florida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Volume of Launches by Location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34233716-7EBE-CE71-418F-D76A9581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467" y="2284413"/>
            <a:ext cx="7132384" cy="36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78.5KM from Orlando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29.2KM from freeway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coast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Water landings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Prevent civilian injuries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 Station Proximity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574C66DB-AC62-40C5-A77F-BA3A9D6A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1" y="2275266"/>
            <a:ext cx="7020560" cy="41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1770" y="5006398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Successful Launches by Launch Site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successful launches, 41.7% launch from Kennedy Space Center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Launch Site</a:t>
            </a:r>
          </a:p>
        </p:txBody>
      </p:sp>
      <p:pic>
        <p:nvPicPr>
          <p:cNvPr id="4" name="Picture 3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EE13B16B-E9EB-E93F-BD45-459F4DC65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32"/>
          <a:stretch/>
        </p:blipFill>
        <p:spPr>
          <a:xfrm>
            <a:off x="0" y="1450277"/>
            <a:ext cx="12192000" cy="347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 – So you want to go to space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24066"/>
            <a:ext cx="10530113" cy="4601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Set-Up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travel is very expensive ~$165M per launch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– recover the first stage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brings down cost to $65M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 100% successful, but what if we could decrease the risk of failure?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Problem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data can we pull from previous SpaceX launches to increase the probability of success?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can lead to failure? What algorithms can we use to predict success?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4827" y="494474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The success and failure rate of all launches at Kennedy Space Center</a:t>
            </a:r>
          </a:p>
          <a:p>
            <a:pPr marL="0" indent="0" algn="ctr">
              <a:buNone/>
            </a:pPr>
            <a:r>
              <a:rPr lang="en-US" dirty="0"/>
              <a:t>76.9% of launches from Kennedy Space Center succeed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Kennedy Space Center Launch Success</a:t>
            </a:r>
          </a:p>
        </p:txBody>
      </p:sp>
      <p:pic>
        <p:nvPicPr>
          <p:cNvPr id="4" name="Picture 3" descr="A blue and red pie chart&#10;&#10;Description automatically generated">
            <a:extLst>
              <a:ext uri="{FF2B5EF4-FFF2-40B4-BE49-F238E27FC236}">
                <a16:creationId xmlns:a16="http://schemas.microsoft.com/office/drawing/2014/main" id="{E7C1FAA9-F024-9B1A-C59E-7EED50090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015"/>
          <a:stretch/>
        </p:blipFill>
        <p:spPr>
          <a:xfrm>
            <a:off x="0" y="1325899"/>
            <a:ext cx="12192000" cy="34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480" y="4682331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Provides success and failure values for all sites between a payload range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Provides which booster categories were attached to each launch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FT Booster Category seems to have a high success rate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can also filter by launch site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 for All Sites</a:t>
            </a:r>
          </a:p>
        </p:txBody>
      </p:sp>
      <p:pic>
        <p:nvPicPr>
          <p:cNvPr id="4" name="Picture 3" descr="A white rectangular object with text&#10;&#10;Description automatically generated">
            <a:extLst>
              <a:ext uri="{FF2B5EF4-FFF2-40B4-BE49-F238E27FC236}">
                <a16:creationId xmlns:a16="http://schemas.microsoft.com/office/drawing/2014/main" id="{24E21F11-43EB-EEC2-4AE3-DCD0A914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359"/>
            <a:ext cx="12192000" cy="33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Scores are similar across all four models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have been optimized by passing various parameters to produce best model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test stands out as the best meaning any classification system can be used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accuracy fluctuates slightly and therefore should be eliminated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blue bar graph with black text&#10;&#10;Description automatically generated">
            <a:extLst>
              <a:ext uri="{FF2B5EF4-FFF2-40B4-BE49-F238E27FC236}">
                <a16:creationId xmlns:a16="http://schemas.microsoft.com/office/drawing/2014/main" id="{CEE99046-A79E-11C6-99F7-B35770D16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9608"/>
            <a:ext cx="5849166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4783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is similar across remaining three models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all correctly predict “Land” but do have some False Positives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83% Accuracy can be useful in deciding whether future launches are viable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2F2F21A-4670-3F54-F34C-7E1CA9AAD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62" y="1563087"/>
            <a:ext cx="5229955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2470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Payload, Orbit Type, and Launch Site play a huge role in determining mission success and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possible that Booster Version could play a greater role, but needs to be analyzed further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required to be on the coast with some distance from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Several classification Machine Learning methods can be used to determine success and failure of missions, but are not 100% accurate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34911" y="1439799"/>
            <a:ext cx="11887200" cy="48710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Data: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https://github.com/bleepbloop1213/AppliedDataScienceCapstone/blob/main/jupyter-labs-spacex-data-collection-api.ipynb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https://github.com/bleepbloop1213/AppliedDataScienceCapstone/blob/main/jupyter-labs-webscraping.ipynb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https://github.com/bleepbloop1213/AppliedDataScienceCapstone/blob/main/labs-jupyter-spacex-Data%20wrangling.ipynb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(SQL):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https://github.com/bleepbloop1213/AppliedDataScienceCapstone/blob/main/jupyter-labs-eda-sql-coursera_sqllite.ipynb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(Visualization):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https://github.com/bleepbloop1213/AppliedDataScienceCapstone/blob/main/jupyter-labs-eda-dataviz.ipynb.jupyterlite.ipynb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https://github.com/bleepbloop1213/AppliedDataScienceCapstone/blob/main/lab_jupyter_launch_site_location.jupyterlite.ipynb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0"/>
              </a:rPr>
              <a:t>https://github.com/bleepbloop1213/AppliedDataScienceCapstone/blob/main/spacex_dash_app.py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ML Predictions: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1"/>
              </a:rPr>
              <a:t>https://github.com/bleepbloop1213/AppliedDataScienceCapstone/blob/main/SpaceX_Machine_Learning_Prediction_Part_5.jupyterlite.ipynb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A: GitHub Notebook Links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5845"/>
            <a:ext cx="5325989" cy="4351338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/>
              <a:t>SpaceX REST API Calls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Performed GET-Response requests to get various rocket data and flight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Built functions to translate IDs to names of locations, boosters, etc.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Normalized the data into a flat table and dealt with missing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Filtered for Falcon 9 launches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EAEE461-2337-10FD-8531-7D1760ED9925}"/>
              </a:ext>
            </a:extLst>
          </p:cNvPr>
          <p:cNvSpPr txBox="1">
            <a:spLocks/>
          </p:cNvSpPr>
          <p:nvPr/>
        </p:nvSpPr>
        <p:spPr>
          <a:xfrm>
            <a:off x="6096000" y="1495845"/>
            <a:ext cx="53259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Performed GET response for </a:t>
            </a:r>
            <a:r>
              <a:rPr lang="en-US" sz="2200" dirty="0" err="1"/>
              <a:t>Wikipedica</a:t>
            </a:r>
            <a:r>
              <a:rPr lang="en-US" sz="2200" dirty="0"/>
              <a:t> page on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Parsed text with </a:t>
            </a:r>
            <a:r>
              <a:rPr lang="en-US" sz="2200" dirty="0" err="1"/>
              <a:t>BeautifulSoup</a:t>
            </a:r>
            <a:r>
              <a:rPr lang="en-US" sz="2200" dirty="0"/>
              <a:t> to extract columns from table headers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Extracted data from table rows to build a Pandas </a:t>
            </a:r>
            <a:r>
              <a:rPr lang="en-US" sz="2200" dirty="0" err="1"/>
              <a:t>DataFrame</a:t>
            </a: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Data Received</a:t>
            </a:r>
          </a:p>
          <a:p>
            <a:pPr lvl="1"/>
            <a:r>
              <a:rPr lang="en-US" dirty="0"/>
              <a:t>Rocket Data</a:t>
            </a:r>
          </a:p>
          <a:p>
            <a:pPr lvl="2"/>
            <a:r>
              <a:rPr lang="en-US" dirty="0"/>
              <a:t>Booster Version</a:t>
            </a:r>
          </a:p>
          <a:p>
            <a:pPr lvl="1"/>
            <a:r>
              <a:rPr lang="en-US" dirty="0"/>
              <a:t>Payload</a:t>
            </a:r>
          </a:p>
          <a:p>
            <a:pPr lvl="2"/>
            <a:r>
              <a:rPr lang="en-US" dirty="0"/>
              <a:t>Mass, Orbit</a:t>
            </a:r>
          </a:p>
          <a:p>
            <a:pPr lvl="1"/>
            <a:r>
              <a:rPr lang="en-US" dirty="0"/>
              <a:t>Launchpad</a:t>
            </a:r>
          </a:p>
          <a:p>
            <a:pPr lvl="2"/>
            <a:r>
              <a:rPr lang="en-US" dirty="0"/>
              <a:t>Launch Site, Latitude, Longitude</a:t>
            </a:r>
          </a:p>
          <a:p>
            <a:pPr lvl="1"/>
            <a:r>
              <a:rPr lang="en-US" dirty="0"/>
              <a:t>Cores</a:t>
            </a:r>
          </a:p>
          <a:p>
            <a:pPr lvl="2"/>
            <a:r>
              <a:rPr lang="en-US" dirty="0"/>
              <a:t>Outcomes, type of landing,  flights with core, number of reuses, </a:t>
            </a:r>
            <a:r>
              <a:rPr lang="en-US" dirty="0" err="1"/>
              <a:t>gridfins</a:t>
            </a:r>
            <a:r>
              <a:rPr lang="en-US" dirty="0"/>
              <a:t>, legs, landing pad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947636-E516-6825-C8D0-1F74103C149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757860" y="3253778"/>
            <a:ext cx="1765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32596F-18E3-DBD2-4C5C-68FAE7E9549D}"/>
              </a:ext>
            </a:extLst>
          </p:cNvPr>
          <p:cNvSpPr txBox="1"/>
          <p:nvPr/>
        </p:nvSpPr>
        <p:spPr>
          <a:xfrm>
            <a:off x="7821283" y="2645426"/>
            <a:ext cx="15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1662C1-3DE3-8976-18F1-5D2EF706FCEA}"/>
              </a:ext>
            </a:extLst>
          </p:cNvPr>
          <p:cNvSpPr txBox="1"/>
          <p:nvPr/>
        </p:nvSpPr>
        <p:spPr>
          <a:xfrm>
            <a:off x="7821283" y="2919531"/>
            <a:ext cx="174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method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3B043EB-83EF-A35A-B3C7-207F6B590D99}"/>
              </a:ext>
            </a:extLst>
          </p:cNvPr>
          <p:cNvSpPr/>
          <p:nvPr/>
        </p:nvSpPr>
        <p:spPr>
          <a:xfrm>
            <a:off x="5910262" y="1800225"/>
            <a:ext cx="1847598" cy="4198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Clients</a:t>
            </a:r>
          </a:p>
          <a:p>
            <a:pPr algn="ctr"/>
            <a:r>
              <a:rPr lang="en-US" dirty="0"/>
              <a:t>(computer, phone)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1FDA6F-F14A-682E-6239-212D062C67DE}"/>
              </a:ext>
            </a:extLst>
          </p:cNvPr>
          <p:cNvSpPr/>
          <p:nvPr/>
        </p:nvSpPr>
        <p:spPr>
          <a:xfrm>
            <a:off x="9523664" y="1792288"/>
            <a:ext cx="1847598" cy="4198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SERVER</a:t>
            </a:r>
          </a:p>
          <a:p>
            <a:pPr algn="ctr"/>
            <a:r>
              <a:rPr lang="en-US" dirty="0"/>
              <a:t>(SpaceX data resources)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40B150-2872-699A-1BC2-F6C8059AAD16}"/>
              </a:ext>
            </a:extLst>
          </p:cNvPr>
          <p:cNvSpPr/>
          <p:nvPr/>
        </p:nvSpPr>
        <p:spPr>
          <a:xfrm>
            <a:off x="5910262" y="2796578"/>
            <a:ext cx="184759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Send request URL to SpaceX API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6D3DED-C401-89A5-1987-D02698991AB2}"/>
              </a:ext>
            </a:extLst>
          </p:cNvPr>
          <p:cNvSpPr/>
          <p:nvPr/>
        </p:nvSpPr>
        <p:spPr>
          <a:xfrm>
            <a:off x="9523664" y="2971800"/>
            <a:ext cx="184759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receives</a:t>
            </a:r>
          </a:p>
          <a:p>
            <a:pPr algn="ctr"/>
            <a:r>
              <a:rPr lang="en-US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78E6B-15AA-71B4-0C07-A1A53CDD8310}"/>
              </a:ext>
            </a:extLst>
          </p:cNvPr>
          <p:cNvSpPr/>
          <p:nvPr/>
        </p:nvSpPr>
        <p:spPr>
          <a:xfrm>
            <a:off x="5910262" y="4199402"/>
            <a:ext cx="1847598" cy="1350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receives </a:t>
            </a:r>
            <a:r>
              <a:rPr lang="en-US" dirty="0" err="1"/>
              <a:t>json</a:t>
            </a:r>
            <a:r>
              <a:rPr lang="en-US" dirty="0"/>
              <a:t> files, normalized to table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07AD50-395B-D1BB-8A71-4E4787568A58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7757860" y="4873306"/>
            <a:ext cx="1759025" cy="1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22D0005-CC44-2280-D9B1-773C9BC83A42}"/>
              </a:ext>
            </a:extLst>
          </p:cNvPr>
          <p:cNvSpPr txBox="1"/>
          <p:nvPr/>
        </p:nvSpPr>
        <p:spPr>
          <a:xfrm>
            <a:off x="7716963" y="3272074"/>
            <a:ext cx="184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Ex. launches/past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F22B8E-2B31-670F-201B-9A8535259EEE}"/>
              </a:ext>
            </a:extLst>
          </p:cNvPr>
          <p:cNvSpPr/>
          <p:nvPr/>
        </p:nvSpPr>
        <p:spPr>
          <a:xfrm>
            <a:off x="9516885" y="4416106"/>
            <a:ext cx="184759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Returns JSON file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7E711E-BFA4-AD9F-3FE7-439245D00D30}"/>
              </a:ext>
            </a:extLst>
          </p:cNvPr>
          <p:cNvSpPr txBox="1"/>
          <p:nvPr/>
        </p:nvSpPr>
        <p:spPr>
          <a:xfrm>
            <a:off x="7764640" y="4234716"/>
            <a:ext cx="179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REST Response</a:t>
            </a:r>
          </a:p>
          <a:p>
            <a:pPr algn="r"/>
            <a:r>
              <a:rPr lang="en-US" dirty="0"/>
              <a:t>JSON file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24023" y="2532961"/>
            <a:ext cx="3932238" cy="2725528"/>
          </a:xfrm>
          <a:prstGeom prst="rect">
            <a:avLst/>
          </a:prstGeom>
        </p:spPr>
        <p:txBody>
          <a:bodyPr lIns="91440" tIns="45720" rIns="91440" bIns="45720" numCol="2" anchor="t">
            <a:no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Customer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Version Booster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Landing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and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C5A560-5C3A-E0B1-ABE3-F05ACB327BF0}"/>
              </a:ext>
            </a:extLst>
          </p:cNvPr>
          <p:cNvSpPr/>
          <p:nvPr/>
        </p:nvSpPr>
        <p:spPr>
          <a:xfrm>
            <a:off x="5910261" y="1792288"/>
            <a:ext cx="5460999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request to Wikipedia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B6970F-2F4F-A9D1-4BDE-05532C9B57FD}"/>
              </a:ext>
            </a:extLst>
          </p:cNvPr>
          <p:cNvSpPr/>
          <p:nvPr/>
        </p:nvSpPr>
        <p:spPr>
          <a:xfrm>
            <a:off x="5910263" y="3438525"/>
            <a:ext cx="5460999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Received HTML file, parsed with </a:t>
            </a:r>
            <a:r>
              <a:rPr lang="en-US" dirty="0" err="1"/>
              <a:t>BeautifulSoup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31709B-A042-9729-8BA0-B0B13F192C84}"/>
              </a:ext>
            </a:extLst>
          </p:cNvPr>
          <p:cNvSpPr/>
          <p:nvPr/>
        </p:nvSpPr>
        <p:spPr>
          <a:xfrm>
            <a:off x="5910260" y="5084763"/>
            <a:ext cx="5460999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Extracted table headers, table data to build </a:t>
            </a:r>
            <a:r>
              <a:rPr lang="en-US" dirty="0" err="1"/>
              <a:t>DataFrame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8ABEF6-D074-B60D-D755-B876EDFD9A3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640761" y="2706688"/>
            <a:ext cx="2" cy="731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CF86CA-A7E1-356B-AC03-B02D65116ABC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640760" y="4352925"/>
            <a:ext cx="3" cy="73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5541608-8E05-7000-BECF-015769FF06A8}"/>
              </a:ext>
            </a:extLst>
          </p:cNvPr>
          <p:cNvSpPr txBox="1">
            <a:spLocks/>
          </p:cNvSpPr>
          <p:nvPr/>
        </p:nvSpPr>
        <p:spPr>
          <a:xfrm>
            <a:off x="770011" y="1792288"/>
            <a:ext cx="4640263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Data Received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</TotalTime>
  <Words>2361</Words>
  <Application>Microsoft Office PowerPoint</Application>
  <PresentationFormat>Widescreen</PresentationFormat>
  <Paragraphs>464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 Unicode MS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Neal Bansal</cp:lastModifiedBy>
  <cp:revision>199</cp:revision>
  <dcterms:created xsi:type="dcterms:W3CDTF">2021-04-29T18:58:34Z</dcterms:created>
  <dcterms:modified xsi:type="dcterms:W3CDTF">2024-01-10T06:45:30Z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